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3" r:id="rId5"/>
    <p:sldId id="260" r:id="rId6"/>
    <p:sldId id="261" r:id="rId7"/>
    <p:sldId id="262" r:id="rId8"/>
    <p:sldId id="270" r:id="rId9"/>
    <p:sldId id="268" r:id="rId10"/>
    <p:sldId id="269" r:id="rId11"/>
    <p:sldId id="266" r:id="rId12"/>
    <p:sldId id="267" r:id="rId13"/>
    <p:sldId id="272" r:id="rId14"/>
    <p:sldId id="271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3191" autoAdjust="0"/>
  </p:normalViewPr>
  <p:slideViewPr>
    <p:cSldViewPr snapToGrid="0">
      <p:cViewPr varScale="1">
        <p:scale>
          <a:sx n="59" d="100"/>
          <a:sy n="59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10" d="100"/>
          <a:sy n="110" d="100"/>
        </p:scale>
        <p:origin x="1000" y="-370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61867-0CF1-44B2-89B3-D6626AC62A7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C4604-A210-437C-AA1F-F12C2F3A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6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Delta </a:t>
            </a:r>
            <a:r>
              <a:rPr lang="en-US" dirty="0" err="1"/>
              <a:t>delta</a:t>
            </a:r>
            <a:r>
              <a:rPr lang="en-US" dirty="0"/>
              <a:t> transformers are common shipboard</a:t>
            </a:r>
          </a:p>
          <a:p>
            <a:r>
              <a:rPr lang="en-US" dirty="0"/>
              <a:t>Today we will explore steady state characteristics in an ungrounded system</a:t>
            </a:r>
          </a:p>
          <a:p>
            <a:r>
              <a:rPr lang="en-US" dirty="0"/>
              <a:t>The components we will investigate are</a:t>
            </a:r>
          </a:p>
          <a:p>
            <a:r>
              <a:rPr lang="en-US" dirty="0"/>
              <a:t>	three phase power supply</a:t>
            </a:r>
          </a:p>
          <a:p>
            <a:r>
              <a:rPr lang="en-US" dirty="0"/>
              <a:t>	delta-delta transformer</a:t>
            </a:r>
          </a:p>
          <a:p>
            <a:r>
              <a:rPr lang="en-US" dirty="0"/>
              <a:t>	parasitic capacitance to ground</a:t>
            </a:r>
          </a:p>
          <a:p>
            <a:r>
              <a:rPr lang="en-US" dirty="0"/>
              <a:t>	wye-connected resistors for a neutral connection</a:t>
            </a:r>
          </a:p>
          <a:p>
            <a:r>
              <a:rPr lang="en-US" dirty="0"/>
              <a:t>	delta connected load resistors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2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5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3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Balanced three phase definition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1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0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7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C4604-A210-437C-AA1F-F12C2F3A7C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8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71B13-35F3-49FA-1B14-96657203E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70B64-8EAD-DF98-F52C-130FB43D5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30311-E077-3A90-6A49-5B9D2CE8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57E5-8803-401B-9450-957BE6DA41CD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BE8C9-58ED-CA06-D3AB-8CA68361A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08D51-DC0D-FAD3-B0A7-3AAEFE7C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3914-D9BA-EB5A-7AE5-76D7B8F4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F7F7E-6B98-DB94-9677-42AC6A2DD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7EE93-F21A-2361-5668-739BA0ECB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4BD-1BCA-4EFF-99DE-D9A7994F16A2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423D2-6758-CE50-1858-83B4D942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39F81-ADC3-5380-7445-F300E12F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7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6C3A3-F363-25BC-D0A1-2ED691498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51B83-BA94-F491-C48C-A52BCD38A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146FB-D02E-D251-E4B8-417FCF964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B3716-7694-45BD-AFC6-1820B30C0E7B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51930-F6C9-6A6E-12E5-1DD12A53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EA03B-1E80-D6B6-97D3-601CD607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05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1F60-74D3-EFBC-DD7A-7E488275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2E7-1CE4-3DC0-50AC-22AE85D0F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F3C98-2DC9-AF3C-4DDA-AEAB3A09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D1-EE87-4A73-8300-1E92F628B683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4AB57-BE4A-BC40-9E2D-0D266671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110E2-A165-BC1E-4F33-CB44C8D9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0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163EB-6FD5-8C2D-3F1D-BC36D574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4484-CFE6-9C4B-E9C2-D2DD16F5B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B5D2F-0C4A-A7BE-7024-69640964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9FA7A-D947-4F4A-88E2-EFA1538AD375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5EEB-8EE5-B780-A5F2-E20F7D147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20545-5E1B-D515-0479-EE36993A5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67D0B-0647-2647-1E82-59DD3F26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0234C-816B-CF67-0602-074CD5C95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B6A67-4323-B567-EA27-3C5744608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4506A-34C8-9819-B7E8-5B4729EBA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2FC-B6AC-4950-90A5-7893755A01D2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40A1A-33A2-D7DA-E8C1-E1227971E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5739B-8A98-1F02-C278-EB5ED442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3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56B0-DBFE-510C-A576-13C540B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44F64-1D1C-6A4B-C3D2-67F62F578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1D9EF-4291-294A-5CAB-587800917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A949F-DDF4-0E65-A12E-E89B7EA7A1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5EEF1-77BD-E80F-4C82-60587C8AD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8FE1A-7A32-64F1-6FE0-7745D6A1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BF30-44D5-4762-8B8E-8C96F0877661}" type="datetime1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F42612-DA47-880A-DBC5-75AB4AFB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0A3891-9083-CC06-24E3-E25C0788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5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6966D-3ED3-8289-87D7-3DA21DFC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302A79-4B0E-0E50-1063-6BC90AAE4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8B5A8-4A76-4EC1-BE4E-C1BF2895D9A6}" type="datetime1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1D71B-A4BA-16BC-3503-9F123108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BE56C-4BC7-380E-0F92-10033007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5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2011B7-3EF5-B47B-55FF-7662F020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A451C-C412-4990-BF9B-D5952AF766DA}" type="datetime1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5C230F-2348-B6BC-76B1-1B7796D5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4E34A-ADA3-AFAE-F24C-AB92BD2D9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2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625A0-71E6-4166-5183-70AFC17D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22C7A-1D6F-F629-8ECE-542721AD5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1D90B-D896-5643-31C0-9BC40A6BD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064D0-95F3-C8FB-8F12-90F2E5D1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E577-0095-4A5B-B747-2D2744F369A9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61AB1-1776-9EDF-94CF-14E2E7B0F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DAE3B-D6F6-F54A-B010-FBD08D11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6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F0717-28A5-216C-77C7-D5496298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D95C78-849E-1B47-EBBF-304E45F45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8D613-E5C1-6BE4-3E5E-9B21DA9D5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0F3FA-C40D-8070-5652-8CAFF14CB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FB27-BF31-467F-8148-C2F5A52628C4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0679B-04B5-2639-AC1C-89914D357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7478C-AA2B-BB01-88E2-26069D7E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0EE74-1994-54D3-5F24-1E9F4C79B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EF645-D3E8-F424-2876-7D4C07861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BF4EC-F60A-9254-217B-372A5F05E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F0EBF-9837-423D-9B38-D0716DED83E5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0E117-38E1-F617-1555-B39F8E9E6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73FEE-6ECC-C322-1FD8-315870869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D70F2-EF2A-48C9-8162-12667630C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oerry.org/norbert/MarineElectricalPowerSystems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E5DA4-31DA-DE1F-6187-524E81D77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48C70-43CE-1E72-01C1-567F00821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3602038"/>
            <a:ext cx="11146536" cy="1655762"/>
          </a:xfrm>
        </p:spPr>
        <p:txBody>
          <a:bodyPr>
            <a:normAutofit/>
          </a:bodyPr>
          <a:lstStyle/>
          <a:p>
            <a:r>
              <a:rPr lang="en-US" sz="4000" dirty="0"/>
              <a:t>Delta-Delta Transformer – Balanced Operation</a:t>
            </a:r>
          </a:p>
          <a:p>
            <a:r>
              <a:rPr lang="en-US" sz="3600" dirty="0"/>
              <a:t>Dr. Norbert Doerry and Dr. John V. Amy Jr.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C084B-07E5-24B0-CB63-2B75770D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349EF7-C42D-8FF8-7212-55F0478581E1}"/>
              </a:ext>
            </a:extLst>
          </p:cNvPr>
          <p:cNvSpPr txBox="1"/>
          <p:nvPr/>
        </p:nvSpPr>
        <p:spPr>
          <a:xfrm>
            <a:off x="2706189" y="5505142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2024 by Norbert Doerry and John Amy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5710AA-4450-7197-8E88-5D726E09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359" y="5589416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729BC-C9B9-B2AA-5FB5-1C058E833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3" y="5589416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49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92337-E9B7-E859-F052-B31E5E5C9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 of currents not exactly the turns ratio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B766D-50AA-DD92-9045-9F3878ADE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55" y="1297372"/>
            <a:ext cx="6675120" cy="2131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4AA923-ABE3-CE35-93E1-212478547580}"/>
                  </a:ext>
                </a:extLst>
              </p:cNvPr>
              <p:cNvSpPr txBox="1"/>
              <p:nvPr/>
            </p:nvSpPr>
            <p:spPr>
              <a:xfrm>
                <a:off x="8567928" y="1856232"/>
                <a:ext cx="2274597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𝑟𝑎𝑡𝑖𝑛𝑔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208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4AA923-ABE3-CE35-93E1-212478547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928" y="1856232"/>
                <a:ext cx="2274597" cy="612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57EA79-A6AD-FF87-B8FC-46856299680F}"/>
                  </a:ext>
                </a:extLst>
              </p:cNvPr>
              <p:cNvSpPr txBox="1"/>
              <p:nvPr/>
            </p:nvSpPr>
            <p:spPr>
              <a:xfrm>
                <a:off x="8420034" y="2962656"/>
                <a:ext cx="257038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𝑠𝑖𝑚𝑢𝑙𝑎𝑡𝑒𝑑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57EA79-A6AD-FF87-B8FC-468562996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034" y="2962656"/>
                <a:ext cx="2570384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853346-0BB2-8ADF-CB79-CCDAD4DF041B}"/>
                  </a:ext>
                </a:extLst>
              </p:cNvPr>
              <p:cNvSpPr txBox="1"/>
              <p:nvPr/>
            </p:nvSpPr>
            <p:spPr>
              <a:xfrm>
                <a:off x="8420034" y="3855720"/>
                <a:ext cx="306827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𝐼𝑑𝑒𝑎𝑙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𝑠𝑖𝑚𝑢𝑙𝑎𝑡𝑒𝑑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≈5.1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853346-0BB2-8ADF-CB79-CCDAD4DF0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034" y="3855720"/>
                <a:ext cx="3068276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7174ACD-FCD2-6D2F-2D67-4AB2E1BA1E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96" t="19126" r="43275" b="22693"/>
          <a:stretch/>
        </p:blipFill>
        <p:spPr>
          <a:xfrm>
            <a:off x="1810579" y="3429000"/>
            <a:ext cx="3922776" cy="269046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997DF1-122D-DB67-DD5F-8D9144E3E195}"/>
              </a:ext>
            </a:extLst>
          </p:cNvPr>
          <p:cNvCxnSpPr>
            <a:cxnSpLocks/>
          </p:cNvCxnSpPr>
          <p:nvPr/>
        </p:nvCxnSpPr>
        <p:spPr>
          <a:xfrm>
            <a:off x="2075688" y="3758184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364222-91F8-90B9-6BD2-A81B70CA0A88}"/>
              </a:ext>
            </a:extLst>
          </p:cNvPr>
          <p:cNvCxnSpPr>
            <a:cxnSpLocks/>
          </p:cNvCxnSpPr>
          <p:nvPr/>
        </p:nvCxnSpPr>
        <p:spPr>
          <a:xfrm>
            <a:off x="4295906" y="4004840"/>
            <a:ext cx="0" cy="2849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F6001C-4CA8-C4C1-D9A5-4DB05D2E8E01}"/>
              </a:ext>
            </a:extLst>
          </p:cNvPr>
          <p:cNvCxnSpPr>
            <a:cxnSpLocks/>
          </p:cNvCxnSpPr>
          <p:nvPr/>
        </p:nvCxnSpPr>
        <p:spPr>
          <a:xfrm>
            <a:off x="5006012" y="4072629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411F9F0-2602-B357-EF8E-C792CA4B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47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A756D-3555-6FC8-CAD7-1291DF6B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neutral to ground voltage is zero for balanced operation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2EE10-91FD-4069-D544-07ECE4417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76" y="3201379"/>
            <a:ext cx="6811855" cy="2175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3ECCA7-B8E6-CB5A-4177-A26936FAEA38}"/>
                  </a:ext>
                </a:extLst>
              </p:cNvPr>
              <p:cNvSpPr txBox="1"/>
              <p:nvPr/>
            </p:nvSpPr>
            <p:spPr>
              <a:xfrm>
                <a:off x="5955030" y="1973990"/>
                <a:ext cx="6094476" cy="6769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𝑆𝐴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𝑉𝑛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𝑆𝐵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𝑉𝑛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𝑉𝑛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3ECCA7-B8E6-CB5A-4177-A26936FA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030" y="1973990"/>
                <a:ext cx="6094476" cy="6769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E2E7C0-D2DB-A163-17C9-E365F8A597F5}"/>
                  </a:ext>
                </a:extLst>
              </p:cNvPr>
              <p:cNvSpPr txBox="1"/>
              <p:nvPr/>
            </p:nvSpPr>
            <p:spPr>
              <a:xfrm>
                <a:off x="7872984" y="2934272"/>
                <a:ext cx="3929634" cy="629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𝑆𝐴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𝑆𝐵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𝑆𝐶</m:t>
                              </m:r>
                            </m:e>
                          </m:d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E2E7C0-D2DB-A163-17C9-E365F8A59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984" y="2934272"/>
                <a:ext cx="3929634" cy="6298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82674CF-0C26-6E78-029A-76575E76A9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750" t="20424" r="17025" b="34184"/>
          <a:stretch/>
        </p:blipFill>
        <p:spPr>
          <a:xfrm>
            <a:off x="8121396" y="3720494"/>
            <a:ext cx="880872" cy="22330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17D790-C63B-0B88-B35F-C7A2121F1D1C}"/>
              </a:ext>
            </a:extLst>
          </p:cNvPr>
          <p:cNvSpPr txBox="1"/>
          <p:nvPr/>
        </p:nvSpPr>
        <p:spPr>
          <a:xfrm>
            <a:off x="9002268" y="3810850"/>
            <a:ext cx="42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C7CC9-4D72-D8A5-842B-A5F84583184A}"/>
              </a:ext>
            </a:extLst>
          </p:cNvPr>
          <p:cNvSpPr txBox="1"/>
          <p:nvPr/>
        </p:nvSpPr>
        <p:spPr>
          <a:xfrm>
            <a:off x="8989775" y="4427198"/>
            <a:ext cx="42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B7213-AA3E-946F-4FA1-2364290A81CF}"/>
              </a:ext>
            </a:extLst>
          </p:cNvPr>
          <p:cNvSpPr txBox="1"/>
          <p:nvPr/>
        </p:nvSpPr>
        <p:spPr>
          <a:xfrm>
            <a:off x="8982306" y="512584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9CC3582-674E-35CB-77BE-357CFDEB0817}"/>
                  </a:ext>
                </a:extLst>
              </p:cNvPr>
              <p:cNvSpPr txBox="1"/>
              <p:nvPr/>
            </p:nvSpPr>
            <p:spPr>
              <a:xfrm>
                <a:off x="9665633" y="3720494"/>
                <a:ext cx="24117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9CC3582-674E-35CB-77BE-357CFDEB0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633" y="3720494"/>
                <a:ext cx="241173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64D12B5-FF22-4F84-CA2F-3C4652E5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43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64A7-FB15-E376-FC50-7E262576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sum of the currents through the parasitic capacitances is zero (in balanced operation)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17332-DE81-7138-FB23-AC23E354B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56" y="2021054"/>
            <a:ext cx="8817864" cy="28158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E5442-2C86-52F1-7862-147BB755A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CDBCC19-D033-DF8D-DA93-A53F41ED29FF}"/>
                  </a:ext>
                </a:extLst>
              </p:cNvPr>
              <p:cNvSpPr txBox="1"/>
              <p:nvPr/>
            </p:nvSpPr>
            <p:spPr>
              <a:xfrm>
                <a:off x="9234399" y="5167311"/>
                <a:ext cx="1495602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CDBCC19-D033-DF8D-DA93-A53F41ED2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399" y="5167311"/>
                <a:ext cx="1495602" cy="298415"/>
              </a:xfrm>
              <a:prstGeom prst="rect">
                <a:avLst/>
              </a:prstGeom>
              <a:blipFill>
                <a:blip r:embed="rId3"/>
                <a:stretch>
                  <a:fillRect l="-3673" r="-326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0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5745A-D72C-85B9-9C19-040D9E7E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in Load Resistor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82CCD-79C7-93A5-B6A4-7B5DE151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3FB7D-B9A1-C3C3-68F6-B5C2D417E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75" t="21517" r="2350" b="41822"/>
          <a:stretch/>
        </p:blipFill>
        <p:spPr>
          <a:xfrm>
            <a:off x="9063228" y="4294323"/>
            <a:ext cx="1837944" cy="1803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B1A97-9D39-0568-EB70-5F748C80D9A5}"/>
              </a:ext>
            </a:extLst>
          </p:cNvPr>
          <p:cNvSpPr txBox="1"/>
          <p:nvPr/>
        </p:nvSpPr>
        <p:spPr>
          <a:xfrm>
            <a:off x="8661193" y="4328572"/>
            <a:ext cx="42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497B4-0E70-F6EB-6486-AD879ED3CB31}"/>
              </a:ext>
            </a:extLst>
          </p:cNvPr>
          <p:cNvSpPr txBox="1"/>
          <p:nvPr/>
        </p:nvSpPr>
        <p:spPr>
          <a:xfrm>
            <a:off x="8648700" y="4944920"/>
            <a:ext cx="42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213B52-E01C-52A6-69DD-FB716AE53A62}"/>
              </a:ext>
            </a:extLst>
          </p:cNvPr>
          <p:cNvSpPr txBox="1"/>
          <p:nvPr/>
        </p:nvSpPr>
        <p:spPr>
          <a:xfrm>
            <a:off x="8641231" y="564356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791EA1-DF14-BD97-1A08-2779EEB87A67}"/>
                  </a:ext>
                </a:extLst>
              </p:cNvPr>
              <p:cNvSpPr txBox="1"/>
              <p:nvPr/>
            </p:nvSpPr>
            <p:spPr>
              <a:xfrm>
                <a:off x="8747595" y="1426291"/>
                <a:ext cx="1936242" cy="656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𝑅𝐿𝑎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791EA1-DF14-BD97-1A08-2779EEB87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595" y="1426291"/>
                <a:ext cx="1936242" cy="6562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D398FF-A2DD-3B1A-8896-3F24D6CADEBB}"/>
                  </a:ext>
                </a:extLst>
              </p:cNvPr>
              <p:cNvSpPr txBox="1"/>
              <p:nvPr/>
            </p:nvSpPr>
            <p:spPr>
              <a:xfrm>
                <a:off x="7715085" y="2042979"/>
                <a:ext cx="4453128" cy="618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𝑅𝐿𝑎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𝑠𝑖𝑚𝑢𝑙𝑎𝑡𝑒𝑑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=.183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𝑎𝑚𝑝𝑠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𝑝𝑒𝑎𝑘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D398FF-A2DD-3B1A-8896-3F24D6CAD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085" y="2042979"/>
                <a:ext cx="4453128" cy="6183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E1A557-EC56-6F1F-0588-9D1FD034B005}"/>
                  </a:ext>
                </a:extLst>
              </p:cNvPr>
              <p:cNvSpPr txBox="1"/>
              <p:nvPr/>
            </p:nvSpPr>
            <p:spPr>
              <a:xfrm>
                <a:off x="7755636" y="2661290"/>
                <a:ext cx="4453128" cy="6701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𝑅𝐿𝑎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𝑠𝑖𝑚𝑢𝑙𝑎𝑡𝑒𝑑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300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=.130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𝑎𝑚𝑝𝑠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𝑟𝑚𝑠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E1A557-EC56-6F1F-0588-9D1FD034B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636" y="2661290"/>
                <a:ext cx="4453128" cy="670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D4B3C6B-F60E-1199-7EC9-A8E2A2834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464" y="2352134"/>
            <a:ext cx="7114032" cy="21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35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94462-3B29-0002-4086-5258AEBFA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current into Delta resistive Load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16AEDB-B624-26AE-FB14-FE4C91FF7C24}"/>
                  </a:ext>
                </a:extLst>
              </p:cNvPr>
              <p:cNvSpPr txBox="1"/>
              <p:nvPr/>
            </p:nvSpPr>
            <p:spPr>
              <a:xfrm>
                <a:off x="1376172" y="1555706"/>
                <a:ext cx="2928366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16AEDB-B624-26AE-FB14-FE4C91FF7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172" y="1555706"/>
                <a:ext cx="2928366" cy="563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8C9A4D-9579-0879-4493-6B5726A8A79E}"/>
                  </a:ext>
                </a:extLst>
              </p:cNvPr>
              <p:cNvSpPr txBox="1"/>
              <p:nvPr/>
            </p:nvSpPr>
            <p:spPr>
              <a:xfrm>
                <a:off x="5911665" y="1543748"/>
                <a:ext cx="4904163" cy="484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𝐿𝑛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8C9A4D-9579-0879-4493-6B5726A8A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665" y="1543748"/>
                <a:ext cx="4904163" cy="484043"/>
              </a:xfrm>
              <a:prstGeom prst="rect">
                <a:avLst/>
              </a:prstGeom>
              <a:blipFill>
                <a:blip r:embed="rId3"/>
                <a:stretch>
                  <a:fillRect l="-373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5BAF0A-10E9-ABB7-0ABB-847C635C34DE}"/>
                  </a:ext>
                </a:extLst>
              </p:cNvPr>
              <p:cNvSpPr txBox="1"/>
              <p:nvPr/>
            </p:nvSpPr>
            <p:spPr>
              <a:xfrm>
                <a:off x="4124604" y="2089647"/>
                <a:ext cx="8067396" cy="4840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𝐿𝑛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5BAF0A-10E9-ABB7-0ABB-847C635C3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604" y="2089647"/>
                <a:ext cx="8067396" cy="484043"/>
              </a:xfrm>
              <a:prstGeom prst="rect">
                <a:avLst/>
              </a:prstGeom>
              <a:blipFill>
                <a:blip r:embed="rId4"/>
                <a:stretch>
                  <a:fillRect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4C324E-98F6-1C61-714B-FFB7E367FEAE}"/>
                  </a:ext>
                </a:extLst>
              </p:cNvPr>
              <p:cNvSpPr txBox="1"/>
              <p:nvPr/>
            </p:nvSpPr>
            <p:spPr>
              <a:xfrm>
                <a:off x="6347264" y="2602740"/>
                <a:ext cx="6001512" cy="645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𝐿𝑛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4C324E-98F6-1C61-714B-FFB7E367F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264" y="2602740"/>
                <a:ext cx="6001512" cy="6455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B45FFB29-2205-F2A2-C296-9F5DA0415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79" y="3295408"/>
            <a:ext cx="7891273" cy="2395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E150CF8-BA2A-AE8E-CC87-9339D3D80690}"/>
                  </a:ext>
                </a:extLst>
              </p:cNvPr>
              <p:cNvSpPr txBox="1"/>
              <p:nvPr/>
            </p:nvSpPr>
            <p:spPr>
              <a:xfrm>
                <a:off x="8298180" y="3609700"/>
                <a:ext cx="3818225" cy="4261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𝑐𝑎𝑙𝑐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=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300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=.32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𝑎𝑚𝑝𝑠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𝑝𝑒𝑎𝑘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E150CF8-BA2A-AE8E-CC87-9339D3D80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180" y="3609700"/>
                <a:ext cx="3818225" cy="426142"/>
              </a:xfrm>
              <a:prstGeom prst="rect">
                <a:avLst/>
              </a:prstGeom>
              <a:blipFill>
                <a:blip r:embed="rId7"/>
                <a:stretch>
                  <a:fillRect l="-2073" t="-4286" r="-478"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A44FBA2-7C5A-4751-848D-3C86E252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14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42FF3B-1C18-1FE7-FD55-CB2F53D75F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575" t="21517" r="2350" b="41822"/>
          <a:stretch/>
        </p:blipFill>
        <p:spPr>
          <a:xfrm>
            <a:off x="9063228" y="4294323"/>
            <a:ext cx="1837944" cy="18035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D742A3-C49E-50B5-82DE-D7C124CD1F89}"/>
              </a:ext>
            </a:extLst>
          </p:cNvPr>
          <p:cNvSpPr txBox="1"/>
          <p:nvPr/>
        </p:nvSpPr>
        <p:spPr>
          <a:xfrm>
            <a:off x="8661193" y="4328572"/>
            <a:ext cx="42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0D3583-DCF5-BA66-8876-626A953B0AF2}"/>
              </a:ext>
            </a:extLst>
          </p:cNvPr>
          <p:cNvSpPr txBox="1"/>
          <p:nvPr/>
        </p:nvSpPr>
        <p:spPr>
          <a:xfrm>
            <a:off x="8648700" y="4944920"/>
            <a:ext cx="42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0237E-E468-9F46-0A71-1091B35582B3}"/>
              </a:ext>
            </a:extLst>
          </p:cNvPr>
          <p:cNvSpPr txBox="1"/>
          <p:nvPr/>
        </p:nvSpPr>
        <p:spPr>
          <a:xfrm>
            <a:off x="8641231" y="564356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3611350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A0D9-1EF8-C3B4-CAD3-D0B6FBD45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C6E89-9263-5846-B244-F673DBAE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AEABF-8CFE-B18B-5092-FA42EC11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776" y="1690688"/>
            <a:ext cx="3374240" cy="44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07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340910-0988-838F-9AA6-DFF715B28F95}"/>
              </a:ext>
            </a:extLst>
          </p:cNvPr>
          <p:cNvSpPr/>
          <p:nvPr/>
        </p:nvSpPr>
        <p:spPr>
          <a:xfrm>
            <a:off x="976425" y="1959938"/>
            <a:ext cx="1054053" cy="20201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94FFE0-DDF5-D4A1-CF7B-CF0E48859070}"/>
              </a:ext>
            </a:extLst>
          </p:cNvPr>
          <p:cNvSpPr/>
          <p:nvPr/>
        </p:nvSpPr>
        <p:spPr>
          <a:xfrm>
            <a:off x="10388415" y="2441944"/>
            <a:ext cx="1605113" cy="16834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B8EF70-12BB-7CA8-325B-D62CA0E8D338}"/>
              </a:ext>
            </a:extLst>
          </p:cNvPr>
          <p:cNvSpPr/>
          <p:nvPr/>
        </p:nvSpPr>
        <p:spPr>
          <a:xfrm>
            <a:off x="6578412" y="2289544"/>
            <a:ext cx="1605113" cy="1970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8EC30D-16B4-FCF1-036E-A7F0B8DDFF86}"/>
              </a:ext>
            </a:extLst>
          </p:cNvPr>
          <p:cNvSpPr/>
          <p:nvPr/>
        </p:nvSpPr>
        <p:spPr>
          <a:xfrm>
            <a:off x="4894924" y="1807535"/>
            <a:ext cx="1605113" cy="41041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CA3A3-791D-F638-C2AC-DDC1153D9E7D}"/>
              </a:ext>
            </a:extLst>
          </p:cNvPr>
          <p:cNvSpPr/>
          <p:nvPr/>
        </p:nvSpPr>
        <p:spPr>
          <a:xfrm>
            <a:off x="2651051" y="2006009"/>
            <a:ext cx="2714847" cy="20201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EA91C-8E0E-0527-1F9D-EDFC712B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C99199-6B27-9CAC-F0CC-6EAFC5EE4008}"/>
              </a:ext>
            </a:extLst>
          </p:cNvPr>
          <p:cNvGrpSpPr/>
          <p:nvPr/>
        </p:nvGrpSpPr>
        <p:grpSpPr>
          <a:xfrm>
            <a:off x="1243609" y="2111951"/>
            <a:ext cx="10600671" cy="3605357"/>
            <a:chOff x="1243609" y="2111951"/>
            <a:chExt cx="10600671" cy="36053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0330B2-E8A3-C2D2-3542-C76C38D1E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609" y="2111951"/>
              <a:ext cx="10600671" cy="3605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108B9C-4D21-22F0-7A1F-2BC8494E166E}"/>
                </a:ext>
              </a:extLst>
            </p:cNvPr>
            <p:cNvSpPr txBox="1"/>
            <p:nvPr/>
          </p:nvSpPr>
          <p:spPr>
            <a:xfrm>
              <a:off x="3129116" y="2955852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208V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D9B3FC-6D2D-15B2-9115-FED6B2E3DF1E}"/>
                </a:ext>
              </a:extLst>
            </p:cNvPr>
            <p:cNvSpPr txBox="1"/>
            <p:nvPr/>
          </p:nvSpPr>
          <p:spPr>
            <a:xfrm>
              <a:off x="4344773" y="2964063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40V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1F9EBE-96C4-FFEA-6ADE-59B781E5F6F1}"/>
                </a:ext>
              </a:extLst>
            </p:cNvPr>
            <p:cNvSpPr/>
            <p:nvPr/>
          </p:nvSpPr>
          <p:spPr>
            <a:xfrm>
              <a:off x="3607984" y="2161885"/>
              <a:ext cx="821853" cy="43797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5.2 :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86A6C7-DC5A-83D5-B35F-C7B3BD9E8E0F}"/>
              </a:ext>
            </a:extLst>
          </p:cNvPr>
          <p:cNvSpPr txBox="1"/>
          <p:nvPr/>
        </p:nvSpPr>
        <p:spPr>
          <a:xfrm>
            <a:off x="976425" y="4586177"/>
            <a:ext cx="1346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2.2 µF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1200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A73B47-90B4-E769-96EA-1FC42740B988}"/>
              </a:ext>
            </a:extLst>
          </p:cNvPr>
          <p:cNvSpPr/>
          <p:nvPr/>
        </p:nvSpPr>
        <p:spPr>
          <a:xfrm>
            <a:off x="3019709" y="2604258"/>
            <a:ext cx="425300" cy="2237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14A49C1-D3CB-567B-4527-C7419C3B2598}"/>
              </a:ext>
            </a:extLst>
          </p:cNvPr>
          <p:cNvSpPr/>
          <p:nvPr/>
        </p:nvSpPr>
        <p:spPr>
          <a:xfrm>
            <a:off x="4524902" y="2660714"/>
            <a:ext cx="440450" cy="2179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5BE3C5-1A95-69F4-7E40-135846FCAC8B}"/>
              </a:ext>
            </a:extLst>
          </p:cNvPr>
          <p:cNvSpPr/>
          <p:nvPr/>
        </p:nvSpPr>
        <p:spPr>
          <a:xfrm>
            <a:off x="10571733" y="3333394"/>
            <a:ext cx="415240" cy="1824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2A559E-E1D8-AFDE-70AA-C80B83A474E2}"/>
              </a:ext>
            </a:extLst>
          </p:cNvPr>
          <p:cNvSpPr/>
          <p:nvPr/>
        </p:nvSpPr>
        <p:spPr>
          <a:xfrm>
            <a:off x="2370250" y="2289544"/>
            <a:ext cx="117826" cy="754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D0C4E-C10A-727F-C247-E02271F5F731}"/>
              </a:ext>
            </a:extLst>
          </p:cNvPr>
          <p:cNvSpPr/>
          <p:nvPr/>
        </p:nvSpPr>
        <p:spPr>
          <a:xfrm>
            <a:off x="9554938" y="2019040"/>
            <a:ext cx="134690" cy="1683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ECB1B1-683A-DFB6-D3EF-F26A4950EE6A}"/>
              </a:ext>
            </a:extLst>
          </p:cNvPr>
          <p:cNvSpPr/>
          <p:nvPr/>
        </p:nvSpPr>
        <p:spPr>
          <a:xfrm>
            <a:off x="7356562" y="2019041"/>
            <a:ext cx="128175" cy="14225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72CFDD5-9907-7BFE-308B-2FCC0844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9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E2502-15A8-596B-DC96-4BC036F2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9385" y="-130194"/>
            <a:ext cx="283975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Experiment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DD361-37C3-57DF-E240-84B9E809A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9" y="4193668"/>
            <a:ext cx="2575206" cy="2633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B7BC2-4A0F-077D-D983-94429D78E45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1" y="243054"/>
            <a:ext cx="2578608" cy="1316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E8535A-422A-B44E-0209-00EAA54BD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5" y="2875187"/>
            <a:ext cx="2578608" cy="1319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DA92F-5F17-6CE8-DB18-5B0EF18FF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89" y="242261"/>
            <a:ext cx="2575560" cy="1318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91AC46-7FDC-0756-5162-7E3830454C5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1" y="1556821"/>
            <a:ext cx="2578608" cy="1316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36FFCF-AB0C-67E1-71EA-0A3D79A1A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49" y="5518130"/>
            <a:ext cx="2575560" cy="13182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26805D-32ED-0250-3F8D-75DED184980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97" y="2875138"/>
            <a:ext cx="2578608" cy="13182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DCBECD-BAEF-08E6-79FD-2E9D35C9B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17" y="242261"/>
            <a:ext cx="2575560" cy="13182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EE3D43-1FA8-62BD-3293-2D06EB1228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70" y="2872907"/>
            <a:ext cx="2575560" cy="13182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B83145-6D36-7CAD-DC8D-C779D7648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65" y="1552425"/>
            <a:ext cx="2575560" cy="13182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8ABDBD-2B35-D88B-3049-D11E7CA9DC55}"/>
              </a:ext>
            </a:extLst>
          </p:cNvPr>
          <p:cNvSpPr txBox="1"/>
          <p:nvPr/>
        </p:nvSpPr>
        <p:spPr>
          <a:xfrm>
            <a:off x="5631737" y="2828531"/>
            <a:ext cx="612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Wye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D6EFC5-9E69-0FA9-BC77-8EBF36A7DA9D}"/>
              </a:ext>
            </a:extLst>
          </p:cNvPr>
          <p:cNvSpPr txBox="1"/>
          <p:nvPr/>
        </p:nvSpPr>
        <p:spPr>
          <a:xfrm>
            <a:off x="3026706" y="5443646"/>
            <a:ext cx="98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Parasitic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1E46F1-BCD4-50B1-6509-FEEEF7EA5DAA}"/>
              </a:ext>
            </a:extLst>
          </p:cNvPr>
          <p:cNvSpPr txBox="1"/>
          <p:nvPr/>
        </p:nvSpPr>
        <p:spPr>
          <a:xfrm>
            <a:off x="3023522" y="2794983"/>
            <a:ext cx="69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Delta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5860E5-3923-E23E-ECFD-400206BDA8F8}"/>
              </a:ext>
            </a:extLst>
          </p:cNvPr>
          <p:cNvSpPr txBox="1"/>
          <p:nvPr/>
        </p:nvSpPr>
        <p:spPr>
          <a:xfrm>
            <a:off x="485647" y="221822"/>
            <a:ext cx="1059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Primary - 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F2B2B1-A688-1570-7B9E-DEECC6040EE9}"/>
              </a:ext>
            </a:extLst>
          </p:cNvPr>
          <p:cNvSpPr txBox="1"/>
          <p:nvPr/>
        </p:nvSpPr>
        <p:spPr>
          <a:xfrm>
            <a:off x="3022503" y="235096"/>
            <a:ext cx="1098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Secondary - 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03B915-8016-9613-3BBC-6303D2D4D187}"/>
              </a:ext>
            </a:extLst>
          </p:cNvPr>
          <p:cNvSpPr txBox="1"/>
          <p:nvPr/>
        </p:nvSpPr>
        <p:spPr>
          <a:xfrm>
            <a:off x="502061" y="1546958"/>
            <a:ext cx="10262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Primary - Delta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B380C-5E45-3724-B3E9-67F27951968B}"/>
              </a:ext>
            </a:extLst>
          </p:cNvPr>
          <p:cNvSpPr txBox="1"/>
          <p:nvPr/>
        </p:nvSpPr>
        <p:spPr>
          <a:xfrm>
            <a:off x="5577466" y="212504"/>
            <a:ext cx="1133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Secondary - LN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E83C25-D9CB-ACD1-31E2-8BF92D5D168A}"/>
              </a:ext>
            </a:extLst>
          </p:cNvPr>
          <p:cNvSpPr txBox="1"/>
          <p:nvPr/>
        </p:nvSpPr>
        <p:spPr>
          <a:xfrm>
            <a:off x="5623965" y="1535416"/>
            <a:ext cx="1032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Secondary - 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EEF37D-CF6A-A04C-D4DE-830996A77A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91" y="1562187"/>
            <a:ext cx="2578608" cy="13131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AF5F5D8-F344-8028-BAFF-F26AD2D1EE0B}"/>
              </a:ext>
            </a:extLst>
          </p:cNvPr>
          <p:cNvSpPr txBox="1"/>
          <p:nvPr/>
        </p:nvSpPr>
        <p:spPr>
          <a:xfrm>
            <a:off x="3022503" y="1519154"/>
            <a:ext cx="1213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Secondary - Delta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B99A0-E575-0740-3BD5-4B496D368F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9831" r="403" b="5724"/>
          <a:stretch/>
        </p:blipFill>
        <p:spPr>
          <a:xfrm>
            <a:off x="6006369" y="5538621"/>
            <a:ext cx="2463872" cy="1362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93D559-A161-A8AA-1C9B-6E0517709C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9061" y="1594833"/>
            <a:ext cx="3200400" cy="240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24FF35-3330-98D7-2A3A-DF6C878D88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9782" y="4804137"/>
            <a:ext cx="3449355" cy="12790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CE7904-51A3-75DA-1435-EB8181191B34}"/>
              </a:ext>
            </a:extLst>
          </p:cNvPr>
          <p:cNvCxnSpPr>
            <a:cxnSpLocks/>
          </p:cNvCxnSpPr>
          <p:nvPr/>
        </p:nvCxnSpPr>
        <p:spPr>
          <a:xfrm flipH="1" flipV="1">
            <a:off x="2796363" y="4976037"/>
            <a:ext cx="5673878" cy="2444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1A43A25-B257-A271-8396-77F5B61DAD74}"/>
              </a:ext>
            </a:extLst>
          </p:cNvPr>
          <p:cNvCxnSpPr>
            <a:cxnSpLocks/>
          </p:cNvCxnSpPr>
          <p:nvPr/>
        </p:nvCxnSpPr>
        <p:spPr>
          <a:xfrm flipH="1" flipV="1">
            <a:off x="2658140" y="3845383"/>
            <a:ext cx="6561245" cy="11000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D513706-89B8-F848-0D3E-9E918219D8B2}"/>
              </a:ext>
            </a:extLst>
          </p:cNvPr>
          <p:cNvCxnSpPr>
            <a:cxnSpLocks/>
          </p:cNvCxnSpPr>
          <p:nvPr/>
        </p:nvCxnSpPr>
        <p:spPr>
          <a:xfrm flipH="1">
            <a:off x="5371569" y="5648790"/>
            <a:ext cx="4527343" cy="1990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9687E52-2E0C-4D87-40D6-0F9C8FC8BB46}"/>
              </a:ext>
            </a:extLst>
          </p:cNvPr>
          <p:cNvCxnSpPr>
            <a:cxnSpLocks/>
          </p:cNvCxnSpPr>
          <p:nvPr/>
        </p:nvCxnSpPr>
        <p:spPr>
          <a:xfrm flipH="1" flipV="1">
            <a:off x="5233346" y="3197863"/>
            <a:ext cx="6555694" cy="18379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ED00C04-81FD-3BF2-4C8E-417F114C80E6}"/>
              </a:ext>
            </a:extLst>
          </p:cNvPr>
          <p:cNvCxnSpPr>
            <a:cxnSpLocks/>
          </p:cNvCxnSpPr>
          <p:nvPr/>
        </p:nvCxnSpPr>
        <p:spPr>
          <a:xfrm flipH="1" flipV="1">
            <a:off x="7123814" y="4041739"/>
            <a:ext cx="3210645" cy="9787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F2396953-DFCB-E61F-1DC3-2FE007B8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5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C735-BF12-CB69-0403-FC9791E5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87782-2E31-C0CB-0B2C-0BCE8B6FF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3826"/>
            <a:ext cx="12192000" cy="4915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6CE2AB-D42B-E591-23A7-DA6902D5C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70" y="576643"/>
            <a:ext cx="3449355" cy="127901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E12123-B959-229F-FDCC-5FF5AE8C5B27}"/>
              </a:ext>
            </a:extLst>
          </p:cNvPr>
          <p:cNvCxnSpPr>
            <a:cxnSpLocks/>
          </p:cNvCxnSpPr>
          <p:nvPr/>
        </p:nvCxnSpPr>
        <p:spPr>
          <a:xfrm flipH="1">
            <a:off x="2048256" y="868680"/>
            <a:ext cx="4293814" cy="18851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5ADC45-3875-3865-5052-E044F6C3DC5E}"/>
              </a:ext>
            </a:extLst>
          </p:cNvPr>
          <p:cNvCxnSpPr>
            <a:cxnSpLocks/>
          </p:cNvCxnSpPr>
          <p:nvPr/>
        </p:nvCxnSpPr>
        <p:spPr>
          <a:xfrm flipH="1">
            <a:off x="5074920" y="1316736"/>
            <a:ext cx="1934580" cy="8870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CF836E2-FD5E-9ECC-D334-AB5427217B72}"/>
              </a:ext>
            </a:extLst>
          </p:cNvPr>
          <p:cNvSpPr/>
          <p:nvPr/>
        </p:nvSpPr>
        <p:spPr>
          <a:xfrm rot="16200000">
            <a:off x="4836039" y="609361"/>
            <a:ext cx="502920" cy="3844007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1A1F97-9552-D872-1AF6-FC84C4BCF9A8}"/>
              </a:ext>
            </a:extLst>
          </p:cNvPr>
          <p:cNvCxnSpPr>
            <a:cxnSpLocks/>
          </p:cNvCxnSpPr>
          <p:nvPr/>
        </p:nvCxnSpPr>
        <p:spPr>
          <a:xfrm>
            <a:off x="7900416" y="1855660"/>
            <a:ext cx="914400" cy="8924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BE9F854-CEB8-2030-EB66-76D6288C1F27}"/>
              </a:ext>
            </a:extLst>
          </p:cNvPr>
          <p:cNvCxnSpPr>
            <a:cxnSpLocks/>
          </p:cNvCxnSpPr>
          <p:nvPr/>
        </p:nvCxnSpPr>
        <p:spPr>
          <a:xfrm>
            <a:off x="8439912" y="1316736"/>
            <a:ext cx="914400" cy="13911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260D47A-E5FA-ACAA-AAA4-0E24DDFB520A}"/>
              </a:ext>
            </a:extLst>
          </p:cNvPr>
          <p:cNvCxnSpPr>
            <a:cxnSpLocks/>
          </p:cNvCxnSpPr>
          <p:nvPr/>
        </p:nvCxnSpPr>
        <p:spPr>
          <a:xfrm>
            <a:off x="9506712" y="1276454"/>
            <a:ext cx="1847088" cy="15063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FBF2FA5-C6E2-1F03-9870-2717AE444170}"/>
              </a:ext>
            </a:extLst>
          </p:cNvPr>
          <p:cNvSpPr txBox="1"/>
          <p:nvPr/>
        </p:nvSpPr>
        <p:spPr>
          <a:xfrm>
            <a:off x="-46017" y="6509640"/>
            <a:ext cx="1768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20240727 experiment 1-nl.asc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72F09E-946F-59DB-3206-D81E2B3CC2E0}"/>
              </a:ext>
            </a:extLst>
          </p:cNvPr>
          <p:cNvSpPr txBox="1"/>
          <p:nvPr/>
        </p:nvSpPr>
        <p:spPr>
          <a:xfrm>
            <a:off x="10911789" y="6142190"/>
            <a:ext cx="12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LTspice</a:t>
            </a:r>
            <a:r>
              <a:rPr lang="en-US" dirty="0"/>
              <a:t> XVII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1E6FC86-6CDE-0835-780E-2A4346BA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39E2-F1FB-51F7-0A3C-CADCA87D1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Phase Power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E66117-E735-D44E-C3FF-4965FDCC8E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Balanced three-phase = waveforms with equal magnitude and frequency but phase shifted by 120 electrical degrees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three waveforms sum to zero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000" dirty="0"/>
                          <m:t>+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m:rPr>
                            <m:nor/>
                          </m:rPr>
                          <a:rPr lang="en-US" sz="2000" dirty="0"/>
                          <m:t>+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</m:e>
                    </m:func>
                  </m:oMath>
                </a14:m>
                <a:r>
                  <a:rPr lang="en-US" sz="2000" dirty="0"/>
                  <a:t>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7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7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unc>
                                        <m:funcPr>
                                          <m:ctrlPr>
                                            <a:rPr lang="en-US" sz="17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700" b="0" i="0" smtClean="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r>
                                                <a:rPr lang="en-US" sz="17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e>
                              </m:func>
                            </m:e>
                          </m:func>
                          <m:func>
                            <m:func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7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7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17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d>
                        <m:d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9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9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f>
                                    <m:fPr>
                                      <m:ctrlPr>
                                        <a:rPr lang="en-US" sz="19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func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9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f>
                                <m:f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900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E66117-E735-D44E-C3FF-4965FDCC8E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3A7F5-2565-F6F2-8926-FF29A2CF0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4B600-9F91-55C0-8A73-0BD3C2DC6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22983"/>
            <a:ext cx="5439148" cy="17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6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9954-3C4D-E0EE-1F8F-C95FEE94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Phase Power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E62314-C866-9D4B-D398-855A185DC5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3945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Peak value is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times the root mean square (RMS) value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nary>
                            <m:nary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𝑝𝑒𝑎𝑘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rad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𝑝𝑒𝑎𝑘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fName>
                                        <m:e>
                                          <m:func>
                                            <m:func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cos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e>
                                      </m:func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ra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E62314-C866-9D4B-D398-855A185DC5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3945"/>
                <a:ext cx="10515600" cy="4351338"/>
              </a:xfrm>
              <a:blipFill>
                <a:blip r:embed="rId3"/>
                <a:stretch>
                  <a:fillRect l="-1217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0ACC1-558C-177C-65FA-626F4D669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780B0-1E5C-DB9A-DE1C-90D0A51E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711" y="4344162"/>
            <a:ext cx="10766469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07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613C4-62DD-5740-D307-9A6B3C930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Phase Power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C8BADF-2E69-C90E-E932-93FB6F8453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498975"/>
              </a:xfrm>
            </p:spPr>
            <p:txBody>
              <a:bodyPr>
                <a:normAutofit fontScale="25000" lnSpcReduction="20000"/>
              </a:bodyPr>
              <a:lstStyle/>
              <a:p>
                <a:r>
                  <a:rPr lang="en-US" sz="7200" dirty="0"/>
                  <a:t>Line to line voltage is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7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7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7200" dirty="0"/>
                  <a:t> times the line to neutral voltage</a:t>
                </a:r>
              </a:p>
              <a:p>
                <a:pPr marL="457200" lvl="1" indent="0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</m:sSub>
                    <m:r>
                      <a:rPr lang="en-US" sz="6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6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func>
                      <m:funcPr>
                        <m:ctrlPr>
                          <a:rPr lang="en-US" sz="6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6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6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6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64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𝑏𝑛</m:t>
                        </m:r>
                      </m:sub>
                    </m:sSub>
                    <m:r>
                      <a:rPr lang="en-US" sz="6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6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func>
                      <m:funcPr>
                        <m:ctrlPr>
                          <a:rPr lang="en-US" sz="6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6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6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6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6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6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6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6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6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6400" dirty="0"/>
              </a:p>
              <a:p>
                <a:pPr marL="457200" lvl="1" indent="0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6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6400" i="1">
                              <a:latin typeface="Cambria Math" panose="02040503050406030204" pitchFamily="18" charset="0"/>
                            </a:rPr>
                            <m:t>𝑎𝑛</m:t>
                          </m:r>
                        </m:sub>
                      </m:sSub>
                      <m:r>
                        <a:rPr lang="en-US" sz="6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6400" i="1">
                              <a:latin typeface="Cambria Math" panose="02040503050406030204" pitchFamily="18" charset="0"/>
                            </a:rPr>
                            <m:t>𝑏𝑛</m:t>
                          </m:r>
                        </m:sub>
                      </m:sSub>
                      <m:r>
                        <a:rPr lang="en-US" sz="6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6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d>
                        <m:dPr>
                          <m:ctrlPr>
                            <a:rPr lang="en-US" sz="6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6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6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6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6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6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6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6400" i="1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d>
                        <m:d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6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6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6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6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6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6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sz="6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func>
                          <m:r>
                            <a:rPr lang="en-US" sz="6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sz="6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6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6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6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6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sz="6400" dirty="0"/>
              </a:p>
              <a:p>
                <a:pPr marL="457200" lvl="1" indent="0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6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6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d>
                        <m:dPr>
                          <m:ctrlPr>
                            <a:rPr lang="en-US" sz="6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6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6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6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6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f>
                            <m:fPr>
                              <m:ctrlPr>
                                <a:rPr lang="en-US" sz="6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6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6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6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6400" dirty="0"/>
              </a:p>
              <a:p>
                <a:pPr marL="457200" lvl="1" indent="0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6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6400" i="1"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  <m:r>
                                <a:rPr lang="en-US" sz="6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d>
                      <m:r>
                        <a:rPr lang="en-US" sz="6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6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6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6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6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6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6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4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6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6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6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6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6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rad>
                                    </m:num>
                                    <m:den>
                                      <m:r>
                                        <a:rPr lang="en-US" sz="6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6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6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6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6400" i="1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6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4800" dirty="0"/>
              </a:p>
              <a:p>
                <a:pPr marL="228600" lvl="1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7200" dirty="0"/>
                  <a:t>Phase shift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8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7200" dirty="0"/>
                  <a:t> radians (from </a:t>
                </a:r>
                <a:r>
                  <a:rPr lang="en-US" sz="7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72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sz="7200" dirty="0"/>
                  <a:t>) or 30 degrees</a:t>
                </a:r>
              </a:p>
              <a:p>
                <a:pPr marL="457200" lvl="1" indent="0" algn="ctr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None/>
                </a:pPr>
                <a:endParaRPr lang="en-US" sz="3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C8BADF-2E69-C90E-E932-93FB6F8453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498975"/>
              </a:xfrm>
              <a:blipFill>
                <a:blip r:embed="rId3"/>
                <a:stretch>
                  <a:fillRect l="-406" t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FFEF6-C83B-DD95-401B-C78A6539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9543B-3E10-B725-2CB3-4FD0F53F9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245" y="3602947"/>
            <a:ext cx="6158279" cy="1966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C01585-CE96-C4D4-30D6-8D1D7372C45C}"/>
                  </a:ext>
                </a:extLst>
              </p:cNvPr>
              <p:cNvSpPr txBox="1"/>
              <p:nvPr/>
            </p:nvSpPr>
            <p:spPr>
              <a:xfrm>
                <a:off x="9215826" y="563936"/>
                <a:ext cx="20708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≈55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𝑣𝑜𝑙𝑡𝑠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:r>
                  <a:rPr lang="en-US" b="0" i="1" dirty="0">
                    <a:ea typeface="Cambria Math" panose="02040503050406030204" pitchFamily="18" charset="0"/>
                  </a:rPr>
                  <a:t>peak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𝑣𝑜𝑙𝑡𝑠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𝑝𝑒𝑎𝑘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C01585-CE96-C4D4-30D6-8D1D7372C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826" y="563936"/>
                <a:ext cx="2070888" cy="553998"/>
              </a:xfrm>
              <a:prstGeom prst="rect">
                <a:avLst/>
              </a:prstGeom>
              <a:blipFill>
                <a:blip r:embed="rId5"/>
                <a:stretch>
                  <a:fillRect l="-4130" t="-14444" r="-2655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0A4725-0E21-4962-A2BF-D1A8196C2784}"/>
                  </a:ext>
                </a:extLst>
              </p:cNvPr>
              <p:cNvSpPr txBox="1"/>
              <p:nvPr/>
            </p:nvSpPr>
            <p:spPr>
              <a:xfrm>
                <a:off x="9434315" y="1219680"/>
                <a:ext cx="1040349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1.72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0A4725-0E21-4962-A2BF-D1A8196C2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315" y="1219680"/>
                <a:ext cx="1040349" cy="5259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220A2F-4CCD-5EB7-FBDF-13DD2E9911EB}"/>
                  </a:ext>
                </a:extLst>
              </p:cNvPr>
              <p:cNvSpPr txBox="1"/>
              <p:nvPr/>
            </p:nvSpPr>
            <p:spPr>
              <a:xfrm>
                <a:off x="9450356" y="1889499"/>
                <a:ext cx="1063688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1.73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220A2F-4CCD-5EB7-FBDF-13DD2E991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356" y="1889499"/>
                <a:ext cx="1063688" cy="309637"/>
              </a:xfrm>
              <a:prstGeom prst="rect">
                <a:avLst/>
              </a:prstGeom>
              <a:blipFill>
                <a:blip r:embed="rId7"/>
                <a:stretch>
                  <a:fillRect r="-5143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7955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C6AE-1562-8EB2-E8E8-87E8074C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Phase Power Review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0C85C0-55D8-4166-A52C-EDFB4C4C3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1090"/>
                <a:ext cx="10515600" cy="570053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Real Power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𝑎𝑛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After a lot of trigonometry ….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18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𝑚𝑎𝑔</m:t>
                          </m:r>
                        </m:sub>
                      </m:sSub>
                      <m:sSub>
                        <m:sSub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𝑚𝑎𝑔</m:t>
                          </m:r>
                        </m:sub>
                      </m:sSub>
                      <m:func>
                        <m:func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600" dirty="0"/>
                  <a:t>Convert from peak to rms values for both current and voltage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16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sSub>
                        <m:sSubPr>
                          <m:ctrlPr>
                            <a:rPr lang="en-US" sz="1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lnrms</m:t>
                          </m:r>
                        </m:sub>
                      </m:sSub>
                      <m:sSub>
                        <m:sSubPr>
                          <m:ctrlPr>
                            <a:rPr lang="en-US" sz="16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sz="16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16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func>
                        <m:funcPr>
                          <m:ctrlPr>
                            <a:rPr lang="en-US" sz="1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Convert from line to neutral voltage to line to line voltage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160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 kern="100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0" i="1" kern="100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sSub>
                        <m:sSubPr>
                          <m:ctrlPr>
                            <a:rPr lang="en-US" sz="1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llrms</m:t>
                          </m:r>
                        </m:sub>
                      </m:sSub>
                      <m:sSub>
                        <m:sSubPr>
                          <m:ctrlPr>
                            <a:rPr lang="en-US" sz="16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sz="16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16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func>
                        <m:funcPr>
                          <m:ctrlPr>
                            <a:rPr lang="en-US" sz="16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6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600" dirty="0"/>
                  <a:t> = Power Factor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0C85C0-55D8-4166-A52C-EDFB4C4C3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1090"/>
                <a:ext cx="10515600" cy="5700530"/>
              </a:xfrm>
              <a:blipFill>
                <a:blip r:embed="rId2"/>
                <a:stretch>
                  <a:fillRect l="-1217" t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7FA25-24A6-C4E4-4C70-09D974C2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5BDAD3-DDE7-DA0F-4E6F-2A0FB44AB017}"/>
                  </a:ext>
                </a:extLst>
              </p:cNvPr>
              <p:cNvSpPr txBox="1"/>
              <p:nvPr/>
            </p:nvSpPr>
            <p:spPr>
              <a:xfrm>
                <a:off x="8451273" y="3893127"/>
                <a:ext cx="1946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𝑙𝑙𝑟𝑚𝑠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39 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𝑣𝑜𝑙𝑡𝑠</m:t>
                      </m:r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5BDAD3-DDE7-DA0F-4E6F-2A0FB44AB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273" y="3893127"/>
                <a:ext cx="1946302" cy="369332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8EA27F-C819-0B8A-C6C5-F0B148FE2F66}"/>
                  </a:ext>
                </a:extLst>
              </p:cNvPr>
              <p:cNvSpPr txBox="1"/>
              <p:nvPr/>
            </p:nvSpPr>
            <p:spPr>
              <a:xfrm>
                <a:off x="8610600" y="4387334"/>
                <a:ext cx="19463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0.23 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𝑎𝑚𝑝𝑠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8EA27F-C819-0B8A-C6C5-F0B148FE2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4387334"/>
                <a:ext cx="1946302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087D81-9848-D031-E6F9-D76132106E33}"/>
                  </a:ext>
                </a:extLst>
              </p:cNvPr>
              <p:cNvSpPr txBox="1"/>
              <p:nvPr/>
            </p:nvSpPr>
            <p:spPr>
              <a:xfrm>
                <a:off x="8804564" y="4940072"/>
                <a:ext cx="19463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15.5 </m:t>
                    </m:r>
                  </m:oMath>
                </a14:m>
                <a:r>
                  <a:rPr lang="en-US" i="1" dirty="0"/>
                  <a:t>Watts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087D81-9848-D031-E6F9-D76132106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564" y="4940072"/>
                <a:ext cx="1946302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436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0C232-BACD-297C-7847-9D0B45AE9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turns ratio is approximately the ratio of primary to secondary voltage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7A7ED8-E0A3-AB50-F084-D9BB94D2BA71}"/>
                  </a:ext>
                </a:extLst>
              </p:cNvPr>
              <p:cNvSpPr txBox="1"/>
              <p:nvPr/>
            </p:nvSpPr>
            <p:spPr>
              <a:xfrm>
                <a:off x="8695944" y="2423160"/>
                <a:ext cx="2274597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𝑟𝑎𝑡𝑖𝑛𝑔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208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7A7ED8-E0A3-AB50-F084-D9BB94D2B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5944" y="2423160"/>
                <a:ext cx="2274597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1A6C25-481C-F379-FFAE-A0D2229C3917}"/>
                  </a:ext>
                </a:extLst>
              </p:cNvPr>
              <p:cNvSpPr txBox="1"/>
              <p:nvPr/>
            </p:nvSpPr>
            <p:spPr>
              <a:xfrm>
                <a:off x="8695944" y="3429000"/>
                <a:ext cx="2570384" cy="612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𝑠𝑖𝑚𝑢𝑙𝑎𝑡𝑒𝑑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287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1A6C25-481C-F379-FFAE-A0D2229C3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5944" y="3429000"/>
                <a:ext cx="2570384" cy="612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C22BE2C-96F1-ECC5-7AD8-7005EF118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" y="2149255"/>
            <a:ext cx="8014951" cy="255948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0399A2-70CB-5F63-62D3-9FEE195E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D70F2-EF2A-48C9-8162-12667630CB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36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595</Words>
  <Application>Microsoft Office PowerPoint</Application>
  <PresentationFormat>Widescreen</PresentationFormat>
  <Paragraphs>128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Times New Roman</vt:lpstr>
      <vt:lpstr>Office Theme</vt:lpstr>
      <vt:lpstr>Experiment 1</vt:lpstr>
      <vt:lpstr>Schematic</vt:lpstr>
      <vt:lpstr>Experiment 1</vt:lpstr>
      <vt:lpstr>Simulation Model</vt:lpstr>
      <vt:lpstr>Three Phase Power Review</vt:lpstr>
      <vt:lpstr>Three Phase Power Review</vt:lpstr>
      <vt:lpstr>Three Phase Power Review</vt:lpstr>
      <vt:lpstr>Three Phase Power Review</vt:lpstr>
      <vt:lpstr>Transformer turns ratio is approximately the ratio of primary to secondary voltage</vt:lpstr>
      <vt:lpstr>Ratio of currents not exactly the turns ratio</vt:lpstr>
      <vt:lpstr>The neutral to ground voltage is zero for balanced operation</vt:lpstr>
      <vt:lpstr>The sum of the currents through the parasitic capacitances is zero (in balanced operation)</vt:lpstr>
      <vt:lpstr>Current in Load Resistor</vt:lpstr>
      <vt:lpstr>Line current into Delta resistive Load</vt:lpstr>
      <vt:lpstr>Wrap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 1</dc:title>
  <dc:creator>Norbert Doerry</dc:creator>
  <cp:lastModifiedBy>Norbert Doerry</cp:lastModifiedBy>
  <cp:revision>17</cp:revision>
  <dcterms:created xsi:type="dcterms:W3CDTF">2024-06-09T14:03:08Z</dcterms:created>
  <dcterms:modified xsi:type="dcterms:W3CDTF">2024-08-22T13:31:23Z</dcterms:modified>
</cp:coreProperties>
</file>